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2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37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20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699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4793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140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673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97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50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69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727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33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44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977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28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85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5F348-6030-4BD5-8A82-5B91998DA1B3}" type="datetimeFigureOut">
              <a:rPr lang="en-IN" smtClean="0"/>
              <a:t>18-11-2025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ED87A4F-F079-4F5F-A487-4D7C273EB8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80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77E32-EFE8-3CFD-5114-A8F74348C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1" y="2548193"/>
            <a:ext cx="9144000" cy="176161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PAWSITIVE MATCH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: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</a:b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Bell MT" panose="02020503060305020303" pitchFamily="18" charset="0"/>
              </a:rPr>
              <a:t>A Pet Adoption Management System</a:t>
            </a:r>
            <a:endParaRPr lang="en-IN" sz="4000" dirty="0">
              <a:solidFill>
                <a:schemeClr val="accent2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B92825-E382-93AC-B222-C0D075128483}"/>
              </a:ext>
            </a:extLst>
          </p:cNvPr>
          <p:cNvSpPr txBox="1"/>
          <p:nvPr/>
        </p:nvSpPr>
        <p:spPr>
          <a:xfrm>
            <a:off x="766916" y="4963503"/>
            <a:ext cx="9969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Name: Amal Nourin M</a:t>
            </a:r>
          </a:p>
          <a:p>
            <a:r>
              <a:rPr lang="en-IN" dirty="0"/>
              <a:t>Department: </a:t>
            </a:r>
            <a:r>
              <a:rPr lang="en-IN" dirty="0" err="1"/>
              <a:t>B.Tech</a:t>
            </a:r>
            <a:r>
              <a:rPr lang="en-IN" dirty="0"/>
              <a:t>, Computer Science &amp; Engineering</a:t>
            </a:r>
          </a:p>
          <a:p>
            <a:r>
              <a:rPr lang="en-IN" dirty="0"/>
              <a:t>Date: 19-11-2025</a:t>
            </a:r>
          </a:p>
          <a:p>
            <a:r>
              <a:rPr lang="en-IN" dirty="0"/>
              <a:t>Subject: Database Management System (DBMS)</a:t>
            </a:r>
          </a:p>
          <a:p>
            <a:r>
              <a:rPr lang="en-IN" dirty="0"/>
              <a:t>Program Name: </a:t>
            </a:r>
            <a:r>
              <a:rPr lang="en-IN" dirty="0" err="1"/>
              <a:t>B.Tech</a:t>
            </a:r>
            <a:r>
              <a:rPr lang="en-IN" dirty="0"/>
              <a:t> CS Regular</a:t>
            </a:r>
          </a:p>
        </p:txBody>
      </p:sp>
    </p:spTree>
    <p:extLst>
      <p:ext uri="{BB962C8B-B14F-4D97-AF65-F5344CB8AC3E}">
        <p14:creationId xmlns:p14="http://schemas.microsoft.com/office/powerpoint/2010/main" val="312430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A4EA-B0AE-A812-5123-785B4284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23" y="418556"/>
            <a:ext cx="8596668" cy="825910"/>
          </a:xfrm>
        </p:spPr>
        <p:txBody>
          <a:bodyPr>
            <a:normAutofit fontScale="90000"/>
          </a:bodyPr>
          <a:lstStyle/>
          <a:p>
            <a:r>
              <a:rPr lang="en-IN" sz="4400" b="1" dirty="0">
                <a:latin typeface="Bell MT" panose="02020503060305020303" pitchFamily="18" charset="0"/>
              </a:rPr>
              <a:t>INTRODUCTION</a:t>
            </a:r>
            <a:br>
              <a:rPr lang="en-IN" sz="4400" b="1" dirty="0">
                <a:latin typeface="Bell MT" panose="02020503060305020303" pitchFamily="18" charset="0"/>
              </a:rPr>
            </a:br>
            <a:endParaRPr lang="en-IN" sz="4400" b="1" dirty="0">
              <a:latin typeface="Bell MT" panose="02020503060305020303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3613E2-18E4-611A-66E7-BB7F24A0B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04480"/>
              </p:ext>
            </p:extLst>
          </p:nvPr>
        </p:nvGraphicFramePr>
        <p:xfrm>
          <a:off x="330569" y="4819985"/>
          <a:ext cx="11530862" cy="17396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1530862">
                  <a:extLst>
                    <a:ext uri="{9D8B030D-6E8A-4147-A177-3AD203B41FA5}">
                      <a16:colId xmlns:a16="http://schemas.microsoft.com/office/drawing/2014/main" val="675563677"/>
                    </a:ext>
                  </a:extLst>
                </a:gridCol>
              </a:tblGrid>
              <a:tr h="173967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Bell MT" panose="02020503060305020303" pitchFamily="18" charset="0"/>
                        </a:rPr>
                        <a:t>Objectives</a:t>
                      </a:r>
                      <a:r>
                        <a:rPr lang="en-IN" dirty="0"/>
                        <a:t>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To design and implement a relational database (MySQL) to store all application data.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To build a secure, role-based system with separate login portals and dashboards for Users and Admins.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To create a Node.js/Express API to securely manage all data transactions (CRUD operations).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To allow users to view dynamic pet listings and submit personalized adoption requests.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To empower shelter admins to add new pets and manage the entire lifecycle of an adoption request (Approve/Reject).</a:t>
                      </a:r>
                      <a:endParaRPr lang="en-IN" sz="16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3425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241131-1D3C-3442-2870-6CAC394C5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709588"/>
              </p:ext>
            </p:extLst>
          </p:nvPr>
        </p:nvGraphicFramePr>
        <p:xfrm>
          <a:off x="330569" y="3266953"/>
          <a:ext cx="11530862" cy="118006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1530862">
                  <a:extLst>
                    <a:ext uri="{9D8B030D-6E8A-4147-A177-3AD203B41FA5}">
                      <a16:colId xmlns:a16="http://schemas.microsoft.com/office/drawing/2014/main" val="2723187514"/>
                    </a:ext>
                  </a:extLst>
                </a:gridCol>
              </a:tblGrid>
              <a:tr h="11800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Bell MT" panose="02020503060305020303" pitchFamily="18" charset="0"/>
                        </a:rPr>
                        <a:t>Motivation</a:t>
                      </a:r>
                      <a:endParaRPr lang="en-US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Traditional adoption processes are often slow, decentralized, and rely on paperwork.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Shelters lack an efficient, integrated tool to manage their inventory of pets and the applications for them simultaneously.</a:t>
                      </a:r>
                      <a:endParaRPr lang="en-IN" sz="16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77471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0B2A780-5113-4F9E-7622-71266C68A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82235"/>
              </p:ext>
            </p:extLst>
          </p:nvPr>
        </p:nvGraphicFramePr>
        <p:xfrm>
          <a:off x="330569" y="1430948"/>
          <a:ext cx="11530862" cy="1524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{16D9F66E-5EB9-4882-86FB-DCBF35E3C3E4}</a:tableStyleId>
              </a:tblPr>
              <a:tblGrid>
                <a:gridCol w="11530862">
                  <a:extLst>
                    <a:ext uri="{9D8B030D-6E8A-4147-A177-3AD203B41FA5}">
                      <a16:colId xmlns:a16="http://schemas.microsoft.com/office/drawing/2014/main" val="1572120732"/>
                    </a:ext>
                  </a:extLst>
                </a:gridCol>
              </a:tblGrid>
              <a:tr h="1374597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IN" sz="28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Bell MT" panose="02020503060305020303" pitchFamily="18" charset="0"/>
                        </a:rPr>
                        <a:t>Overview</a:t>
                      </a:r>
                      <a:endParaRPr lang="en-US" sz="28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“</a:t>
                      </a:r>
                      <a:r>
                        <a:rPr lang="en-US" sz="1600" b="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Pawsitive</a:t>
                      </a: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Match" is a full-stack, 3-tier web application designed to modernize the pet adoption.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It functions as a dynamic portal that securely connects two distinct types of users—</a:t>
                      </a:r>
                      <a:r>
                        <a:rPr lang="en-US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Customers (Adopters) </a:t>
                      </a: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and </a:t>
                      </a:r>
                      <a:r>
                        <a:rPr lang="en-US" sz="1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Admins (Shelters)—</a:t>
                      </a: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a central MySQL database.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237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88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62C9-7F88-FA81-4227-226B99EB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39652"/>
            <a:ext cx="8596668" cy="676589"/>
          </a:xfrm>
        </p:spPr>
        <p:txBody>
          <a:bodyPr>
            <a:noAutofit/>
          </a:bodyPr>
          <a:lstStyle/>
          <a:p>
            <a:r>
              <a:rPr lang="en-IN" sz="4400" b="1" dirty="0">
                <a:latin typeface="Bell MT" panose="02020503060305020303" pitchFamily="18" charset="0"/>
              </a:rPr>
              <a:t>ER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EF969-9FE2-9535-BAC9-9E87131A8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6915"/>
            <a:ext cx="8596668" cy="4604448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E7B16F-C1F5-73F5-4D9B-4085E2BAD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36915"/>
            <a:ext cx="875877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7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B736-E3B5-A847-FA2E-4B931284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>
                <a:latin typeface="Bell MT" panose="02020503060305020303" pitchFamily="18" charset="0"/>
              </a:rPr>
              <a:t>FRONTEND &amp; BACKEND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2B971D-4383-A6B1-C2D5-66BBB7755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320214"/>
              </p:ext>
            </p:extLst>
          </p:nvPr>
        </p:nvGraphicFramePr>
        <p:xfrm>
          <a:off x="677862" y="1573161"/>
          <a:ext cx="5034677" cy="503591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034677">
                  <a:extLst>
                    <a:ext uri="{9D8B030D-6E8A-4147-A177-3AD203B41FA5}">
                      <a16:colId xmlns:a16="http://schemas.microsoft.com/office/drawing/2014/main" val="1490889777"/>
                    </a:ext>
                  </a:extLst>
                </a:gridCol>
              </a:tblGrid>
              <a:tr h="5035919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Bell MT" panose="02020503060305020303" pitchFamily="18" charset="0"/>
                        </a:rPr>
                        <a:t>FRONTEND</a:t>
                      </a:r>
                    </a:p>
                    <a:p>
                      <a:endParaRPr lang="en-IN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3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HTML5: </a:t>
                      </a:r>
                      <a:r>
                        <a:rPr lang="en-US" sz="13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Used for the application's structure and content.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3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3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CSS3: </a:t>
                      </a:r>
                      <a:r>
                        <a:rPr lang="en-US" sz="13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Used for all custom styling, layout, and branding (first-page.css).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3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3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Bootstrap 4: </a:t>
                      </a:r>
                      <a:r>
                        <a:rPr lang="en-US" sz="13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A responsive framework used for the layout of forms, cards, and navigation.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3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3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JavaScript (ES6+): The "brain" of the frontend.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3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3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              Used for: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3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3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3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66189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E994AE-7FBA-19D5-DC70-803B9CFDD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994723"/>
              </p:ext>
            </p:extLst>
          </p:nvPr>
        </p:nvGraphicFramePr>
        <p:xfrm>
          <a:off x="6479458" y="1573161"/>
          <a:ext cx="5034678" cy="5035919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034678">
                  <a:extLst>
                    <a:ext uri="{9D8B030D-6E8A-4147-A177-3AD203B41FA5}">
                      <a16:colId xmlns:a16="http://schemas.microsoft.com/office/drawing/2014/main" val="3891865741"/>
                    </a:ext>
                  </a:extLst>
                </a:gridCol>
              </a:tblGrid>
              <a:tr h="5035919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Bell MT" panose="02020503060305020303" pitchFamily="18" charset="0"/>
                        </a:rPr>
                        <a:t>BACKEND</a:t>
                      </a:r>
                    </a:p>
                    <a:p>
                      <a:endParaRPr lang="en-IN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Node.js: </a:t>
                      </a: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The JavaScript runtime environment that executes our server code.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Express.js: </a:t>
                      </a: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The API framework used to build our routes (e.g., /</a:t>
                      </a:r>
                      <a:r>
                        <a:rPr lang="en-US" sz="1600" b="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api</a:t>
                      </a: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/login, /</a:t>
                      </a:r>
                      <a:r>
                        <a:rPr lang="en-US" sz="1600" b="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api</a:t>
                      </a: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/pets).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MySQL: </a:t>
                      </a: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Our relational database, managed in MySQL Workbench.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mysql2: </a:t>
                      </a: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The Node.js driver that allows our Express server to connect and run queries on the MySQL database.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cors</a:t>
                      </a:r>
                      <a:r>
                        <a:rPr lang="en-US" sz="16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: </a:t>
                      </a:r>
                      <a:r>
                        <a:rPr lang="en-US" sz="1600" b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aiandra GD" panose="020E0502030308020204" pitchFamily="34" charset="0"/>
                        </a:rPr>
                        <a:t>Critical middleware to allow our frontend (on port 5501) to securely talk to our backend (on port 3000).</a:t>
                      </a:r>
                      <a:endParaRPr lang="en-IN" sz="1600" b="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9128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6AD90B-97E6-3E20-ADF6-F7C8B3568B36}"/>
              </a:ext>
            </a:extLst>
          </p:cNvPr>
          <p:cNvSpPr txBox="1"/>
          <p:nvPr/>
        </p:nvSpPr>
        <p:spPr>
          <a:xfrm>
            <a:off x="1622323" y="4552335"/>
            <a:ext cx="39034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DOM Manipulation</a:t>
            </a:r>
            <a:r>
              <a:rPr lang="en-IN" sz="1200" dirty="0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: Dynamically rendering pet cards and request lists.</a:t>
            </a:r>
          </a:p>
          <a:p>
            <a:endParaRPr lang="en-IN" sz="1200" dirty="0">
              <a:solidFill>
                <a:schemeClr val="accent2">
                  <a:lumMod val="50000"/>
                </a:schemeClr>
              </a:solidFill>
              <a:latin typeface="Maiandra GD" panose="020E0502030308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200" b="1" dirty="0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fetch API</a:t>
            </a:r>
            <a:r>
              <a:rPr lang="en-IN" sz="1200" dirty="0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: Making asynchronous requests (GET, POST, PUT) to our backend API.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200" dirty="0">
              <a:solidFill>
                <a:schemeClr val="accent2">
                  <a:lumMod val="50000"/>
                </a:schemeClr>
              </a:solidFill>
              <a:latin typeface="Maiandra GD" panose="020E0502030308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200" b="1" dirty="0" err="1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localStorage</a:t>
            </a:r>
            <a:r>
              <a:rPr lang="en-IN" sz="1200" dirty="0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: Storing session data (</a:t>
            </a:r>
            <a:r>
              <a:rPr lang="en-IN" sz="1200" dirty="0" err="1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userId</a:t>
            </a:r>
            <a:r>
              <a:rPr lang="en-IN" sz="1200" dirty="0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, </a:t>
            </a:r>
            <a:r>
              <a:rPr lang="en-IN" sz="1200" dirty="0" err="1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userName</a:t>
            </a:r>
            <a:r>
              <a:rPr lang="en-IN" sz="1200" dirty="0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, </a:t>
            </a:r>
            <a:r>
              <a:rPr lang="en-IN" sz="1200" dirty="0" err="1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userRole</a:t>
            </a:r>
            <a:r>
              <a:rPr lang="en-IN" sz="1200" dirty="0">
                <a:solidFill>
                  <a:schemeClr val="accent2">
                    <a:lumMod val="50000"/>
                  </a:schemeClr>
                </a:solidFill>
                <a:latin typeface="Maiandra GD" panose="020E0502030308020204" pitchFamily="34" charset="0"/>
              </a:rPr>
              <a:t>) to keep users logged in and display the correct navbar.</a:t>
            </a:r>
          </a:p>
        </p:txBody>
      </p:sp>
    </p:spTree>
    <p:extLst>
      <p:ext uri="{BB962C8B-B14F-4D97-AF65-F5344CB8AC3E}">
        <p14:creationId xmlns:p14="http://schemas.microsoft.com/office/powerpoint/2010/main" val="55553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304AE-450A-7DFC-2D4F-091EF231C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22" y="424034"/>
            <a:ext cx="8596668" cy="806245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Bell MT" panose="02020503060305020303" pitchFamily="18" charset="0"/>
              </a:rPr>
              <a:t>METHADOLOGY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C9935F-2248-CBC8-DF78-682F5D16C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45910"/>
              </p:ext>
            </p:extLst>
          </p:nvPr>
        </p:nvGraphicFramePr>
        <p:xfrm>
          <a:off x="114713" y="1388711"/>
          <a:ext cx="5910271" cy="222732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10271">
                  <a:extLst>
                    <a:ext uri="{9D8B030D-6E8A-4147-A177-3AD203B41FA5}">
                      <a16:colId xmlns:a16="http://schemas.microsoft.com/office/drawing/2014/main" val="2198447823"/>
                    </a:ext>
                  </a:extLst>
                </a:gridCol>
              </a:tblGrid>
              <a:tr h="2066087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latin typeface="Bell MT" panose="02020503060305020303" pitchFamily="18" charset="0"/>
                        </a:rPr>
                        <a:t>Module 1 : Dual Authentication</a:t>
                      </a:r>
                      <a:endParaRPr lang="en-IN" b="0" dirty="0"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>
                          <a:latin typeface="Maiandra GD" panose="020E0502030308020204" pitchFamily="34" charset="0"/>
                        </a:rPr>
                        <a:t>Goal: 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Secure, separate logins for Users and Admins.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>
                          <a:latin typeface="Maiandra GD" panose="020E0502030308020204" pitchFamily="34" charset="0"/>
                        </a:rPr>
                        <a:t>API: </a:t>
                      </a:r>
                      <a:r>
                        <a:rPr lang="en-US" sz="1600" b="0" dirty="0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POST /</a:t>
                      </a:r>
                      <a:r>
                        <a:rPr lang="en-US" sz="1600" b="0" dirty="0" err="1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api</a:t>
                      </a:r>
                      <a:r>
                        <a:rPr lang="en-US" sz="1600" b="0" dirty="0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/login 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(checks users table).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>
                          <a:latin typeface="Maiandra GD" panose="020E0502030308020204" pitchFamily="34" charset="0"/>
                        </a:rPr>
                        <a:t>API: </a:t>
                      </a:r>
                      <a:r>
                        <a:rPr lang="en-US" sz="1600" b="0" dirty="0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POST /</a:t>
                      </a:r>
                      <a:r>
                        <a:rPr lang="en-US" sz="1600" b="0" dirty="0" err="1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api</a:t>
                      </a:r>
                      <a:r>
                        <a:rPr lang="en-US" sz="1600" b="0" dirty="0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/admin-login 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(checks admins table).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>
                          <a:latin typeface="Maiandra GD" panose="020E0502030308020204" pitchFamily="34" charset="0"/>
                        </a:rPr>
                        <a:t>Result: 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Returns </a:t>
                      </a:r>
                      <a:r>
                        <a:rPr lang="en-US" sz="1600" b="0" dirty="0" err="1">
                          <a:latin typeface="Maiandra GD" panose="020E0502030308020204" pitchFamily="34" charset="0"/>
                        </a:rPr>
                        <a:t>userRole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 to </a:t>
                      </a:r>
                      <a:r>
                        <a:rPr lang="en-US" sz="1600" b="0" dirty="0" err="1">
                          <a:latin typeface="Maiandra GD" panose="020E0502030308020204" pitchFamily="34" charset="0"/>
                        </a:rPr>
                        <a:t>localStorage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 to manage the session.</a:t>
                      </a:r>
                      <a:endParaRPr lang="en-IN" sz="1600" b="0" dirty="0"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10151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AA4DCC-2E07-C3BF-AFBD-9C1B9485F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213783"/>
              </p:ext>
            </p:extLst>
          </p:nvPr>
        </p:nvGraphicFramePr>
        <p:xfrm>
          <a:off x="6187608" y="403123"/>
          <a:ext cx="5896609" cy="323316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896609">
                  <a:extLst>
                    <a:ext uri="{9D8B030D-6E8A-4147-A177-3AD203B41FA5}">
                      <a16:colId xmlns:a16="http://schemas.microsoft.com/office/drawing/2014/main" val="1502932224"/>
                    </a:ext>
                  </a:extLst>
                </a:gridCol>
              </a:tblGrid>
              <a:tr h="2731105">
                <a:tc>
                  <a:txBody>
                    <a:bodyPr/>
                    <a:lstStyle/>
                    <a:p>
                      <a:pPr algn="ctr"/>
                      <a:r>
                        <a:rPr lang="en-IN" sz="2300" dirty="0">
                          <a:latin typeface="Bell MT" panose="02020503060305020303" pitchFamily="18" charset="0"/>
                        </a:rPr>
                        <a:t>Module 2 : Dynamic Navigation</a:t>
                      </a:r>
                      <a:r>
                        <a:rPr lang="en-IN" dirty="0">
                          <a:latin typeface="Bell MT" panose="02020503060305020303" pitchFamily="18" charset="0"/>
                        </a:rPr>
                        <a:t> </a:t>
                      </a:r>
                    </a:p>
                    <a:p>
                      <a:pPr algn="ctr"/>
                      <a:r>
                        <a:rPr lang="en-IN" dirty="0">
                          <a:latin typeface="Bell MT" panose="02020503060305020303" pitchFamily="18" charset="0"/>
                        </a:rPr>
                        <a:t>(</a:t>
                      </a:r>
                      <a:r>
                        <a:rPr lang="en-IN" sz="16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nav-loader.js</a:t>
                      </a:r>
                      <a:r>
                        <a:rPr lang="en-IN" dirty="0">
                          <a:latin typeface="Bell MT" panose="02020503060305020303" pitchFamily="18" charset="0"/>
                        </a:rPr>
                        <a:t>)</a:t>
                      </a:r>
                      <a:endParaRPr lang="en-IN" dirty="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>
                          <a:latin typeface="Maiandra GD" panose="020E0502030308020204" pitchFamily="34" charset="0"/>
                        </a:rPr>
                        <a:t>Goal: 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Create a user-specific navigation bar.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>
                          <a:latin typeface="Maiandra GD" panose="020E0502030308020204" pitchFamily="34" charset="0"/>
                        </a:rPr>
                        <a:t>Logic: 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Script runs on page load and checks </a:t>
                      </a:r>
                      <a:r>
                        <a:rPr lang="en-US" sz="1600" b="0" dirty="0" err="1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localStorage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 for </a:t>
                      </a:r>
                      <a:r>
                        <a:rPr lang="en-US" sz="1600" b="0" dirty="0" err="1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userRole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>
                          <a:latin typeface="Maiandra GD" panose="020E0502030308020204" pitchFamily="34" charset="0"/>
                        </a:rPr>
                        <a:t>Result (Logged In): 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Hides "Login/Register" links.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>
                          <a:latin typeface="Maiandra GD" panose="020E0502030308020204" pitchFamily="34" charset="0"/>
                        </a:rPr>
                        <a:t>Result (Logged In): 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Shows "My Dashboard" &amp; "Logout" links.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>
                          <a:latin typeface="Maiandra GD" panose="020E0502030308020204" pitchFamily="34" charset="0"/>
                        </a:rPr>
                        <a:t>Result (Logged In): </a:t>
                      </a:r>
                      <a:r>
                        <a:rPr lang="en-US" sz="1600" b="0" dirty="0">
                          <a:latin typeface="Maiandra GD" panose="020E0502030308020204" pitchFamily="34" charset="0"/>
                        </a:rPr>
                        <a:t>"Home" link redirects to the user's correct dashboard.</a:t>
                      </a:r>
                      <a:endParaRPr lang="en-IN" sz="1600" b="0" dirty="0"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4981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28EE76-E67D-0739-2B80-1E864F26D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417532"/>
              </p:ext>
            </p:extLst>
          </p:nvPr>
        </p:nvGraphicFramePr>
        <p:xfrm>
          <a:off x="114713" y="3794721"/>
          <a:ext cx="5889681" cy="293858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889681">
                  <a:extLst>
                    <a:ext uri="{9D8B030D-6E8A-4147-A177-3AD203B41FA5}">
                      <a16:colId xmlns:a16="http://schemas.microsoft.com/office/drawing/2014/main" val="2804007134"/>
                    </a:ext>
                  </a:extLst>
                </a:gridCol>
              </a:tblGrid>
              <a:tr h="2938588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latin typeface="Bell MT" panose="02020503060305020303" pitchFamily="18" charset="0"/>
                        </a:rPr>
                        <a:t>Module 3 : Shelter Management </a:t>
                      </a:r>
                    </a:p>
                    <a:p>
                      <a:pPr algn="ctr"/>
                      <a:r>
                        <a:rPr lang="en-US" sz="2300" dirty="0">
                          <a:latin typeface="Bell MT" panose="02020503060305020303" pitchFamily="18" charset="0"/>
                        </a:rPr>
                        <a:t>(Admin </a:t>
                      </a:r>
                      <a:r>
                        <a:rPr lang="en-US" sz="1600" dirty="0">
                          <a:latin typeface="Bell MT" panose="02020503060305020303" pitchFamily="18" charset="0"/>
                        </a:rPr>
                        <a:t>CRUD)</a:t>
                      </a:r>
                      <a:endParaRPr lang="en-US" sz="1600" b="0" dirty="0"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Goal: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Give shelters full control over inventory and applications.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Read: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GET /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/shelter/requests </a:t>
                      </a:r>
                      <a:r>
                        <a:rPr lang="en-IN" sz="16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→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Fetches all 'Pending' requests.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Update: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PUT /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/shelter/requests/:id </a:t>
                      </a:r>
                      <a:r>
                        <a:rPr lang="en-IN" sz="1600" b="0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→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Approves or Rejects a request.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Create: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POST /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/shelter/pets </a:t>
                      </a:r>
                      <a:r>
                        <a:rPr lang="en-IN" sz="1600" b="0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→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Maiandra GD" panose="020E0502030308020204" pitchFamily="34" charset="0"/>
                          <a:ea typeface="+mn-ea"/>
                          <a:cs typeface="+mn-cs"/>
                        </a:rPr>
                        <a:t>Adds a new pet to the database.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37679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C8A470-806E-67F7-0226-0946C604A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26730"/>
              </p:ext>
            </p:extLst>
          </p:nvPr>
        </p:nvGraphicFramePr>
        <p:xfrm>
          <a:off x="6187608" y="3794721"/>
          <a:ext cx="5889679" cy="2938588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889679">
                  <a:extLst>
                    <a:ext uri="{9D8B030D-6E8A-4147-A177-3AD203B41FA5}">
                      <a16:colId xmlns:a16="http://schemas.microsoft.com/office/drawing/2014/main" val="721691831"/>
                    </a:ext>
                  </a:extLst>
                </a:gridCol>
              </a:tblGrid>
              <a:tr h="2938588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latin typeface="Bell MT" panose="02020503060305020303" pitchFamily="18" charset="0"/>
                        </a:rPr>
                        <a:t>Module 4 : User Dashboard </a:t>
                      </a:r>
                    </a:p>
                    <a:p>
                      <a:pPr algn="ctr"/>
                      <a:r>
                        <a:rPr lang="en-US" sz="2300" dirty="0">
                          <a:latin typeface="Bell MT" panose="02020503060305020303" pitchFamily="18" charset="0"/>
                        </a:rPr>
                        <a:t>(Customer Workflow)</a:t>
                      </a:r>
                      <a:endParaRPr lang="en-US" dirty="0"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500" b="1" dirty="0">
                          <a:latin typeface="Maiandra GD" panose="020E0502030308020204" pitchFamily="34" charset="0"/>
                        </a:rPr>
                        <a:t>Goal: </a:t>
                      </a:r>
                      <a:r>
                        <a:rPr lang="en-US" sz="1500" b="0" dirty="0">
                          <a:latin typeface="Maiandra GD" panose="020E0502030308020204" pitchFamily="34" charset="0"/>
                        </a:rPr>
                        <a:t>Show a personalized history to each customer.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500" b="1" dirty="0">
                          <a:latin typeface="Maiandra GD" panose="020E0502030308020204" pitchFamily="34" charset="0"/>
                        </a:rPr>
                        <a:t>API: </a:t>
                      </a:r>
                      <a:r>
                        <a:rPr lang="en-US" sz="1500" b="0" dirty="0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GET /</a:t>
                      </a:r>
                      <a:r>
                        <a:rPr lang="en-US" sz="1500" b="0" dirty="0" err="1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api</a:t>
                      </a:r>
                      <a:r>
                        <a:rPr lang="en-US" sz="1500" b="0" dirty="0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/requests/user/:</a:t>
                      </a:r>
                      <a:r>
                        <a:rPr lang="en-US" sz="1500" b="0" dirty="0" err="1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userId</a:t>
                      </a:r>
                      <a:endParaRPr lang="en-US" sz="1500" b="0" dirty="0">
                        <a:highlight>
                          <a:srgbClr val="C0C0C0"/>
                        </a:highlight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500" b="1" dirty="0">
                          <a:latin typeface="Maiandra GD" panose="020E0502030308020204" pitchFamily="34" charset="0"/>
                        </a:rPr>
                        <a:t>Logic: </a:t>
                      </a:r>
                      <a:r>
                        <a:rPr lang="en-US" sz="1500" b="0" dirty="0">
                          <a:latin typeface="Maiandra GD" panose="020E0502030308020204" pitchFamily="34" charset="0"/>
                        </a:rPr>
                        <a:t>Fetches only the adoption history matching the logged-in user's ID.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500" b="1" dirty="0">
                          <a:latin typeface="Maiandra GD" panose="020E0502030308020204" pitchFamily="34" charset="0"/>
                        </a:rPr>
                        <a:t>Result: </a:t>
                      </a:r>
                      <a:r>
                        <a:rPr lang="en-US" sz="1500" b="0" dirty="0">
                          <a:latin typeface="Maiandra GD" panose="020E0502030308020204" pitchFamily="34" charset="0"/>
                        </a:rPr>
                        <a:t>User can track the status (Pending, Approved, Rejected) of their applications.</a:t>
                      </a:r>
                      <a:endParaRPr lang="en-IN" sz="1500" b="0" dirty="0"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822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62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52580-2430-A1DA-57B8-9456E6CD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82" y="226142"/>
            <a:ext cx="8596668" cy="973394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Bell MT" panose="02020503060305020303" pitchFamily="18" charset="0"/>
              </a:rPr>
              <a:t>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30B5EF-6797-7E2D-324B-CBE9C67CD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 r="892" b="3423"/>
          <a:stretch>
            <a:fillRect/>
          </a:stretch>
        </p:blipFill>
        <p:spPr>
          <a:xfrm>
            <a:off x="546154" y="1061885"/>
            <a:ext cx="5294208" cy="264487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E0CA9-1470-B8D3-8201-C4FAE8844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45"/>
          <a:stretch>
            <a:fillRect/>
          </a:stretch>
        </p:blipFill>
        <p:spPr>
          <a:xfrm>
            <a:off x="6957502" y="171674"/>
            <a:ext cx="3900998" cy="36396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8F16F8-C945-8836-A177-CB6A2F3A2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6" r="1289" b="2451"/>
          <a:stretch>
            <a:fillRect/>
          </a:stretch>
        </p:blipFill>
        <p:spPr>
          <a:xfrm>
            <a:off x="353961" y="3963903"/>
            <a:ext cx="5742039" cy="2667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77CD3-DB25-6D22-E9F7-6B1646C9C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1" r="1048" b="1992"/>
          <a:stretch>
            <a:fillRect/>
          </a:stretch>
        </p:blipFill>
        <p:spPr>
          <a:xfrm>
            <a:off x="6377319" y="4072840"/>
            <a:ext cx="5460720" cy="25590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271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CC77-DE5C-9D30-F534-50AE60134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30941"/>
            <a:ext cx="8596668" cy="953729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Bell MT" panose="02020503060305020303" pitchFamily="18" charset="0"/>
              </a:rPr>
              <a:t>CONCLUSION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F4D338-23A3-BDE5-2816-5309E3FFE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951688"/>
              </p:ext>
            </p:extLst>
          </p:nvPr>
        </p:nvGraphicFramePr>
        <p:xfrm>
          <a:off x="677334" y="1511544"/>
          <a:ext cx="5281014" cy="497774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1014">
                  <a:extLst>
                    <a:ext uri="{9D8B030D-6E8A-4147-A177-3AD203B41FA5}">
                      <a16:colId xmlns:a16="http://schemas.microsoft.com/office/drawing/2014/main" val="2227424373"/>
                    </a:ext>
                  </a:extLst>
                </a:gridCol>
              </a:tblGrid>
              <a:tr h="497774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Bell MT" panose="02020503060305020303" pitchFamily="18" charset="0"/>
                        </a:rPr>
                        <a:t>Conclusion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b="1" dirty="0" err="1">
                          <a:latin typeface="Maiandra GD" panose="020E0502030308020204" pitchFamily="34" charset="0"/>
                        </a:rPr>
                        <a:t>Pawsitive</a:t>
                      </a:r>
                      <a:r>
                        <a:rPr lang="en-US" b="1" dirty="0">
                          <a:latin typeface="Maiandra GD" panose="020E0502030308020204" pitchFamily="34" charset="0"/>
                        </a:rPr>
                        <a:t> Match </a:t>
                      </a:r>
                      <a:r>
                        <a:rPr lang="en-US" b="0" dirty="0">
                          <a:latin typeface="Maiandra GD" panose="020E0502030308020204" pitchFamily="34" charset="0"/>
                        </a:rPr>
                        <a:t>successfully demonstrates the design and implementation of a 3-tier, full-stack application.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b="0" dirty="0"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b="0" dirty="0">
                          <a:latin typeface="Maiandra GD" panose="020E0502030308020204" pitchFamily="34" charset="0"/>
                        </a:rPr>
                        <a:t>It proves the effectiveness of using a </a:t>
                      </a:r>
                      <a:r>
                        <a:rPr lang="en-US" b="1" dirty="0">
                          <a:latin typeface="Maiandra GD" panose="020E0502030308020204" pitchFamily="34" charset="0"/>
                        </a:rPr>
                        <a:t>Node.js/Express API </a:t>
                      </a:r>
                      <a:r>
                        <a:rPr lang="en-US" b="0" dirty="0">
                          <a:latin typeface="Maiandra GD" panose="020E0502030308020204" pitchFamily="34" charset="0"/>
                        </a:rPr>
                        <a:t>as a secure middleman between a public-facing website and a relational MySQL database.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b="0" dirty="0"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b="0" dirty="0">
                          <a:latin typeface="Maiandra GD" panose="020E0502030308020204" pitchFamily="34" charset="0"/>
                        </a:rPr>
                        <a:t>The project successfully implements secure, role-based authentication and a complete CRUD (Create, Read, Update) workflow for managing all aspects of the adoption process.</a:t>
                      </a:r>
                      <a:endParaRPr lang="en-IN" b="0" dirty="0"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72553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F12B01-96B4-569F-CF73-FE4E25537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55918"/>
              </p:ext>
            </p:extLst>
          </p:nvPr>
        </p:nvGraphicFramePr>
        <p:xfrm>
          <a:off x="6233653" y="1511544"/>
          <a:ext cx="5281013" cy="49777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81013">
                  <a:extLst>
                    <a:ext uri="{9D8B030D-6E8A-4147-A177-3AD203B41FA5}">
                      <a16:colId xmlns:a16="http://schemas.microsoft.com/office/drawing/2014/main" val="3906458260"/>
                    </a:ext>
                  </a:extLst>
                </a:gridCol>
              </a:tblGrid>
              <a:tr h="49777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Bell MT" panose="02020503060305020303" pitchFamily="18" charset="0"/>
                        </a:rPr>
                        <a:t>Future Scope</a:t>
                      </a:r>
                    </a:p>
                    <a:p>
                      <a:pPr algn="ctr"/>
                      <a:r>
                        <a:rPr lang="en-US" dirty="0">
                          <a:latin typeface="Bell MT" panose="02020503060305020303" pitchFamily="18" charset="0"/>
                        </a:rPr>
                        <a:t>(What I would do next)</a:t>
                      </a:r>
                    </a:p>
                    <a:p>
                      <a:pPr marL="285750" indent="-285750" algn="ctr">
                        <a:buFont typeface="Wingdings" panose="05000000000000000000" pitchFamily="2" charset="2"/>
                        <a:buChar char="v"/>
                      </a:pPr>
                      <a:endParaRPr lang="en-US" sz="1700" b="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700" b="1" dirty="0">
                          <a:latin typeface="Maiandra GD" panose="020E0502030308020204" pitchFamily="34" charset="0"/>
                        </a:rPr>
                        <a:t>Password Hashing</a:t>
                      </a:r>
                      <a:r>
                        <a:rPr lang="en-US" sz="1700" b="0" dirty="0">
                          <a:latin typeface="Maiandra GD" panose="020E0502030308020204" pitchFamily="34" charset="0"/>
                        </a:rPr>
                        <a:t>: Implement the </a:t>
                      </a:r>
                      <a:r>
                        <a:rPr lang="en-US" sz="1700" b="0" dirty="0" err="1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bcrypt</a:t>
                      </a:r>
                      <a:r>
                        <a:rPr lang="en-US" sz="1700" b="0" dirty="0">
                          <a:latin typeface="Maiandra GD" panose="020E0502030308020204" pitchFamily="34" charset="0"/>
                        </a:rPr>
                        <a:t> library in </a:t>
                      </a:r>
                      <a:r>
                        <a:rPr lang="en-US" sz="1700" b="0" dirty="0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server.js </a:t>
                      </a:r>
                      <a:r>
                        <a:rPr lang="en-US" sz="1700" b="0" dirty="0">
                          <a:latin typeface="Maiandra GD" panose="020E0502030308020204" pitchFamily="34" charset="0"/>
                        </a:rPr>
                        <a:t>to hash all user and admin passwords before saving them to the database, which is essential for real-world security.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700" b="1" dirty="0"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700" b="1" dirty="0">
                          <a:latin typeface="Maiandra GD" panose="020E0502030308020204" pitchFamily="34" charset="0"/>
                        </a:rPr>
                        <a:t>Full File Uploads</a:t>
                      </a:r>
                      <a:r>
                        <a:rPr lang="en-US" sz="1700" b="0" dirty="0">
                          <a:latin typeface="Maiandra GD" panose="020E0502030308020204" pitchFamily="34" charset="0"/>
                        </a:rPr>
                        <a:t>: Integrate a cloud storage service (like AWS S3 or Firebase Storage) for the "Add Pet" form, so the admin can upload an actual image file instead of just typing the filename.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700" b="0" dirty="0">
                        <a:latin typeface="Maiandra GD" panose="020E0502030308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700" b="1" dirty="0">
                          <a:latin typeface="Maiandra GD" panose="020E0502030308020204" pitchFamily="34" charset="0"/>
                        </a:rPr>
                        <a:t>Email Notifications</a:t>
                      </a:r>
                      <a:r>
                        <a:rPr lang="en-US" sz="1700" b="0" dirty="0">
                          <a:latin typeface="Maiandra GD" panose="020E0502030308020204" pitchFamily="34" charset="0"/>
                        </a:rPr>
                        <a:t>: Use a Node.js library like </a:t>
                      </a:r>
                      <a:r>
                        <a:rPr lang="en-US" sz="1700" b="0" dirty="0" err="1">
                          <a:highlight>
                            <a:srgbClr val="C0C0C0"/>
                          </a:highlight>
                          <a:latin typeface="Maiandra GD" panose="020E0502030308020204" pitchFamily="34" charset="0"/>
                        </a:rPr>
                        <a:t>Nodemailer</a:t>
                      </a:r>
                      <a:r>
                        <a:rPr lang="en-US" sz="1700" b="0" dirty="0">
                          <a:latin typeface="Maiandra GD" panose="020E0502030308020204" pitchFamily="34" charset="0"/>
                        </a:rPr>
                        <a:t> to automatically send an email to a user when their adoption request status is updated to "Approved" or "Rejected."</a:t>
                      </a:r>
                      <a:endParaRPr lang="en-IN" sz="1700" b="0" dirty="0">
                        <a:latin typeface="Maiandra GD" panose="020E0502030308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400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3520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246</TotalTime>
  <Words>888</Words>
  <Application>Microsoft Office PowerPoint</Application>
  <PresentationFormat>Widescreen</PresentationFormat>
  <Paragraphs>92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Bell MT</vt:lpstr>
      <vt:lpstr>Calibri</vt:lpstr>
      <vt:lpstr>Courier New</vt:lpstr>
      <vt:lpstr>Maiandra GD</vt:lpstr>
      <vt:lpstr>Trebuchet MS</vt:lpstr>
      <vt:lpstr>Wingdings</vt:lpstr>
      <vt:lpstr>Wingdings 3</vt:lpstr>
      <vt:lpstr>Facet</vt:lpstr>
      <vt:lpstr>PAWSITIVE MATCH:  A Pet Adoption Management System</vt:lpstr>
      <vt:lpstr>INTRODUCTION </vt:lpstr>
      <vt:lpstr>ER DIAGRAM</vt:lpstr>
      <vt:lpstr>FRONTEND &amp; BACKEND</vt:lpstr>
      <vt:lpstr>METHADOLOGY</vt:lpstr>
      <vt:lpstr>IMPLEMENTATION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Amal Nourin M</dc:creator>
  <cp:lastModifiedBy>Amal Nourin M</cp:lastModifiedBy>
  <cp:revision>4</cp:revision>
  <dcterms:created xsi:type="dcterms:W3CDTF">2025-11-18T12:38:54Z</dcterms:created>
  <dcterms:modified xsi:type="dcterms:W3CDTF">2025-11-18T16:45:42Z</dcterms:modified>
</cp:coreProperties>
</file>